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5" r:id="rId4"/>
    <p:sldId id="262" r:id="rId5"/>
    <p:sldId id="263" r:id="rId6"/>
    <p:sldId id="266" r:id="rId7"/>
    <p:sldId id="264" r:id="rId8"/>
    <p:sldId id="267" r:id="rId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89" autoAdjust="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59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2DBC-E501-4B33-823F-3233832AE63F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0B3B1-F9B4-4334-9783-AB86005429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86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29AA6-BD3A-4FE9-8311-9EF87C64AD5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9BC3-EF50-4A09-AEB4-66570A2C77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1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Grp="1" noChangeArrowheads="1"/>
          </p:cNvSpPr>
          <p:nvPr/>
        </p:nvSpPr>
        <p:spPr bwMode="auto">
          <a:xfrm>
            <a:off x="3" y="2"/>
            <a:ext cx="5505415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NOTES HEADER IN UPPER CASE</a:t>
            </a:r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5505416" y="2"/>
            <a:ext cx="1351051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3CBF72-E91C-4076-8929-307FB5518BF1}" type="datetime1">
              <a:rPr lang="sv-SE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2019-05-26</a:t>
            </a:fld>
            <a:endParaRPr lang="en-US" altLang="en-US" sz="1000"/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6097365" y="8685879"/>
            <a:ext cx="759104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 anchor="b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353887-CC5D-4AF7-AC22-643CF0D647DA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4358"/>
            <a:ext cx="5487014" cy="4111750"/>
          </a:xfrm>
          <a:noFill/>
        </p:spPr>
        <p:txBody>
          <a:bodyPr/>
          <a:lstStyle/>
          <a:p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14229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Grp="1" noChangeArrowheads="1"/>
          </p:cNvSpPr>
          <p:nvPr/>
        </p:nvSpPr>
        <p:spPr bwMode="auto">
          <a:xfrm>
            <a:off x="3" y="2"/>
            <a:ext cx="5505415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NOTES HEADER IN UPPER CASE</a:t>
            </a:r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5505416" y="2"/>
            <a:ext cx="1351051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3CBF72-E91C-4076-8929-307FB5518BF1}" type="datetime1">
              <a:rPr lang="sv-SE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2019-05-26</a:t>
            </a:fld>
            <a:endParaRPr lang="en-US" altLang="en-US" sz="1000"/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6097365" y="8685879"/>
            <a:ext cx="759104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 anchor="b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353887-CC5D-4AF7-AC22-643CF0D647DA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4358"/>
            <a:ext cx="5487014" cy="4111750"/>
          </a:xfrm>
          <a:noFill/>
        </p:spPr>
        <p:txBody>
          <a:bodyPr/>
          <a:lstStyle/>
          <a:p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14229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Grp="1" noChangeArrowheads="1"/>
          </p:cNvSpPr>
          <p:nvPr/>
        </p:nvSpPr>
        <p:spPr bwMode="auto">
          <a:xfrm>
            <a:off x="3" y="2"/>
            <a:ext cx="5505415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46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NOTES HEADER IN UPPER CASE</a:t>
            </a:r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5505416" y="2"/>
            <a:ext cx="1351051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CBF72-E91C-4076-8929-307FB5518BF1}" type="datetime1">
              <a:rPr kumimoji="0" lang="sv-SE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2019-05-26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6097365" y="8685879"/>
            <a:ext cx="759104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 anchor="b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53887-CC5D-4AF7-AC22-643CF0D647D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4358"/>
            <a:ext cx="5487014" cy="4111750"/>
          </a:xfrm>
          <a:noFill/>
        </p:spPr>
        <p:txBody>
          <a:bodyPr/>
          <a:lstStyle/>
          <a:p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91645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Grp="1" noChangeArrowheads="1"/>
          </p:cNvSpPr>
          <p:nvPr/>
        </p:nvSpPr>
        <p:spPr bwMode="auto">
          <a:xfrm>
            <a:off x="3" y="2"/>
            <a:ext cx="5505415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NOTES HEADER IN UPPER CASE</a:t>
            </a:r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5505416" y="2"/>
            <a:ext cx="1351051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3CBF72-E91C-4076-8929-307FB5518BF1}" type="datetime1">
              <a:rPr lang="sv-SE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2019-05-26</a:t>
            </a:fld>
            <a:endParaRPr lang="en-US" altLang="en-US" sz="1000"/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6097365" y="8685879"/>
            <a:ext cx="759104" cy="4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1" tIns="45396" rIns="90791" bIns="45396" anchor="b"/>
          <a:lstStyle>
            <a:lvl1pPr defTabSz="946150" eaLnBrk="0" hangingPunct="0"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6150" eaLnBrk="0" hangingPunct="0"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6150" eaLnBrk="0" hangingPunct="0"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353887-CC5D-4AF7-AC22-643CF0D647DA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6" y="4344358"/>
            <a:ext cx="5487014" cy="4111750"/>
          </a:xfrm>
          <a:noFill/>
        </p:spPr>
        <p:txBody>
          <a:bodyPr/>
          <a:lstStyle/>
          <a:p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72514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13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4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00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 color textblock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5017AF-C08C-4ACD-A00D-9F8FD8AD847A}" type="datetime1">
              <a:rPr lang="en-GB" smtClean="0"/>
              <a:t>26/05/2019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453" y="1426369"/>
            <a:ext cx="3148423" cy="3143250"/>
          </a:xfrm>
          <a:solidFill>
            <a:srgbClr val="FFC500"/>
          </a:solidFill>
        </p:spPr>
        <p:txBody>
          <a:bodyPr lIns="72000" tIns="72000" rIns="72000" bIns="72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714164" y="1426369"/>
            <a:ext cx="5151195" cy="3143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84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1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3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4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5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16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1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667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66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8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8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 color textblock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09"/>
            <a:r>
              <a:rPr lang="en-GB">
                <a:solidFill>
                  <a:prstClr val="black">
                    <a:tint val="75000"/>
                  </a:prstClr>
                </a:solidFill>
              </a:rPr>
              <a:t>SEB PowerPoint Template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309"/>
            <a:fld id="{F75017AF-C08C-4ACD-A00D-9F8FD8AD84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09"/>
              <a:t>26/05/2019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F809B13A-3730-413D-9F0B-C01FC49F23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454" y="1426369"/>
            <a:ext cx="3148423" cy="3143250"/>
          </a:xfrm>
          <a:solidFill>
            <a:srgbClr val="FFC500"/>
          </a:solidFill>
        </p:spPr>
        <p:txBody>
          <a:bodyPr lIns="72000" tIns="72000" rIns="72000" bIns="72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714165" y="1426369"/>
            <a:ext cx="5151195" cy="3143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44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9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89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09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25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0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026B-C6E8-4006-9970-2FF73902F100}" type="datetimeFigureOut">
              <a:rPr lang="fi-FI" smtClean="0"/>
              <a:t>26.5.2019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9446-2012-4ED0-BF57-C9BE63217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2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8E3026B-C6E8-4006-9970-2FF73902F10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26.5.2019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D3D9446-2012-4ED0-BF57-C9BE632176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2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andardisedtrus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standardisedtrust.com/wp-content/uploads/2019/02/StandardisedTrust_WP_Final.pdf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hyperlink" Target="http://www.standardisedtrust.com/" TargetMode="External"/><Relationship Id="rId4" Type="http://schemas.openxmlformats.org/officeDocument/2006/relationships/hyperlink" Target="https://www.linkedin.com/groups/12048268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Standardised</a:t>
            </a:r>
            <a:r>
              <a:rPr lang="fi-FI" dirty="0"/>
              <a:t> </a:t>
            </a:r>
            <a:r>
              <a:rPr lang="fi-FI" dirty="0" err="1"/>
              <a:t>Trust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Digital </a:t>
            </a:r>
            <a:r>
              <a:rPr lang="fi-FI" dirty="0" err="1"/>
              <a:t>Future</a:t>
            </a:r>
            <a:r>
              <a:rPr lang="fi-FI" dirty="0"/>
              <a:t> for Trade Finance</a:t>
            </a:r>
          </a:p>
          <a:p>
            <a:r>
              <a:rPr lang="fi-FI" sz="2600" dirty="0" err="1"/>
              <a:t>Community</a:t>
            </a:r>
            <a:r>
              <a:rPr lang="fi-FI" sz="2600" dirty="0"/>
              <a:t> </a:t>
            </a:r>
            <a:r>
              <a:rPr lang="fi-FI" sz="2600" dirty="0" err="1"/>
              <a:t>presentation</a:t>
            </a:r>
            <a:endParaRPr lang="fi-FI" sz="2600" dirty="0"/>
          </a:p>
          <a:p>
            <a:r>
              <a:rPr lang="fi-FI" sz="2600" dirty="0">
                <a:hlinkClick r:id="rId2"/>
              </a:rPr>
              <a:t>www.standardisedtrust.com</a:t>
            </a:r>
            <a:r>
              <a:rPr lang="fi-FI" sz="2600" dirty="0"/>
              <a:t> 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301"/>
            <a:ext cx="2207183" cy="18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ision 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5" y="1063228"/>
            <a:ext cx="8488425" cy="39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Vision &amp;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4" y="1063227"/>
            <a:ext cx="8488425" cy="3954192"/>
          </a:xfrm>
          <a:solidFill>
            <a:schemeClr val="bg1">
              <a:alpha val="82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The </a:t>
            </a:r>
            <a:r>
              <a:rPr lang="en-US" sz="3400" b="1" dirty="0" err="1"/>
              <a:t>Standardised</a:t>
            </a:r>
            <a:r>
              <a:rPr lang="en-US" sz="3400" b="1" dirty="0"/>
              <a:t> Trust is global and independent community actively co-operating and contributing towards </a:t>
            </a:r>
            <a:r>
              <a:rPr lang="en-US" sz="3400" b="1" dirty="0" err="1"/>
              <a:t>digitalisation</a:t>
            </a:r>
            <a:r>
              <a:rPr lang="en-US" sz="3400" b="1" dirty="0"/>
              <a:t> in global trade</a:t>
            </a:r>
          </a:p>
          <a:p>
            <a:endParaRPr lang="en-US" sz="2900" dirty="0"/>
          </a:p>
          <a:p>
            <a:r>
              <a:rPr lang="en-US" sz="2900" dirty="0" err="1"/>
              <a:t>Standardised</a:t>
            </a:r>
            <a:r>
              <a:rPr lang="en-US" sz="2900" dirty="0"/>
              <a:t> Trust will </a:t>
            </a:r>
            <a:r>
              <a:rPr lang="en-US" sz="2900" b="1" dirty="0"/>
              <a:t>co-operate with banks, corporates, technology service providers, </a:t>
            </a:r>
            <a:r>
              <a:rPr lang="en-US" sz="2900" b="1" dirty="0" err="1"/>
              <a:t>Fintechs</a:t>
            </a:r>
            <a:r>
              <a:rPr lang="en-US" sz="2900" b="1" dirty="0"/>
              <a:t>, Emerging Techs, and regulators</a:t>
            </a:r>
            <a:r>
              <a:rPr lang="en-US" sz="2900" dirty="0"/>
              <a:t> to advocate </a:t>
            </a:r>
            <a:r>
              <a:rPr lang="en-US" sz="2900" b="1" dirty="0"/>
              <a:t>trade and supply chain finance towards </a:t>
            </a:r>
            <a:r>
              <a:rPr lang="en-US" sz="2900" b="1" dirty="0" err="1"/>
              <a:t>digitalisation</a:t>
            </a:r>
            <a:r>
              <a:rPr lang="en-US" sz="2900" b="1" dirty="0"/>
              <a:t> </a:t>
            </a:r>
            <a:r>
              <a:rPr lang="en-US" sz="2900" dirty="0"/>
              <a:t>by exploring </a:t>
            </a:r>
            <a:r>
              <a:rPr lang="en-US" sz="2900" b="1" dirty="0"/>
              <a:t>new technologies, new solutions, simplification, advanced ways of working, and </a:t>
            </a:r>
            <a:r>
              <a:rPr lang="en-US" sz="2900" b="1" dirty="0" err="1"/>
              <a:t>digitalisation</a:t>
            </a:r>
            <a:r>
              <a:rPr lang="en-US" sz="2900" b="1" dirty="0"/>
              <a:t> of existing processes and business models</a:t>
            </a:r>
            <a:r>
              <a:rPr lang="en-US" sz="2900" dirty="0"/>
              <a:t>. The community is able to </a:t>
            </a:r>
            <a:r>
              <a:rPr lang="en-US" sz="2900" b="1" dirty="0"/>
              <a:t>define renewed, modern, transparent and trusted business processes and solutions </a:t>
            </a:r>
            <a:r>
              <a:rPr lang="en-US" sz="2900" dirty="0"/>
              <a:t>for the various trade and supply chain finance instruments supporting the global exchange of goods and services as well as business for banks, corporates, SMEs, and technology solution providers.</a:t>
            </a:r>
            <a:endParaRPr lang="fi-FI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53"/>
            <a:ext cx="1043608" cy="8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latshållare för bildnummer 5"/>
          <p:cNvSpPr txBox="1">
            <a:spLocks noGrp="1"/>
          </p:cNvSpPr>
          <p:nvPr/>
        </p:nvSpPr>
        <p:spPr bwMode="auto">
          <a:xfrm>
            <a:off x="8532813" y="4839891"/>
            <a:ext cx="3603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39788" eaLnBrk="0" hangingPunct="0">
              <a:buClr>
                <a:schemeClr val="tx1"/>
              </a:buClr>
              <a:buFont typeface="Wingdings" pitchFamily="2" charset="2"/>
              <a:defRPr kumimoj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9788" eaLnBrk="0" hangingPunct="0"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99E0E4A-C08C-40A2-B294-A73E2E4A682D}" type="slidenum">
              <a:rPr kumimoji="0" lang="en-US" altLang="en-US" sz="1000"/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kumimoji="0" lang="en-US" altLang="en-US" sz="1000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/>
              <a:t>Who are we?</a:t>
            </a:r>
          </a:p>
        </p:txBody>
      </p:sp>
      <p:sp>
        <p:nvSpPr>
          <p:cNvPr id="3" name="AutoShape 2" descr="Kuvahaun tulos haulle boot camp"/>
          <p:cNvSpPr>
            <a:spLocks noChangeAspect="1" noChangeArrowheads="1"/>
          </p:cNvSpPr>
          <p:nvPr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4" descr="Kuvahaun tulos haulle boot camp"/>
          <p:cNvSpPr>
            <a:spLocks noChangeAspect="1" noChangeArrowheads="1"/>
          </p:cNvSpPr>
          <p:nvPr/>
        </p:nvSpPr>
        <p:spPr bwMode="auto">
          <a:xfrm>
            <a:off x="231011" y="595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69887" y="1203598"/>
            <a:ext cx="4922193" cy="35078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800" dirty="0">
                <a:solidFill>
                  <a:schemeClr val="tx1"/>
                </a:solidFill>
              </a:rPr>
              <a:t>Started as a long-term Finnish collaboration of banks’ and large corporations’ Trade Finance (TF) experts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Now also including international set of members from various stakeholder groups</a:t>
            </a: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Several core TF financial institutions</a:t>
            </a: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Several large international corporations</a:t>
            </a: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TF technology/service and platform providers</a:t>
            </a: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TF interest groups and experts</a:t>
            </a:r>
          </a:p>
          <a:p>
            <a:pPr lvl="2"/>
            <a:r>
              <a:rPr lang="en-GB" sz="1800" dirty="0" err="1">
                <a:solidFill>
                  <a:schemeClr val="tx1"/>
                </a:solidFill>
              </a:rPr>
              <a:t>FinTechs</a:t>
            </a:r>
            <a:r>
              <a:rPr lang="en-GB" sz="1800" dirty="0">
                <a:solidFill>
                  <a:schemeClr val="tx1"/>
                </a:solidFill>
              </a:rPr>
              <a:t>, technology developers,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03598"/>
            <a:ext cx="2630891" cy="3507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53"/>
            <a:ext cx="1043608" cy="8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2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latshållare för bildnummer 5"/>
          <p:cNvSpPr txBox="1">
            <a:spLocks noGrp="1"/>
          </p:cNvSpPr>
          <p:nvPr/>
        </p:nvSpPr>
        <p:spPr bwMode="auto">
          <a:xfrm>
            <a:off x="8532813" y="4839891"/>
            <a:ext cx="3603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39788" eaLnBrk="0" hangingPunct="0">
              <a:buClr>
                <a:schemeClr val="tx1"/>
              </a:buClr>
              <a:buFont typeface="Wingdings" pitchFamily="2" charset="2"/>
              <a:defRPr kumimoj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9788" eaLnBrk="0" hangingPunct="0"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99E0E4A-C08C-40A2-B294-A73E2E4A682D}" type="slidenum">
              <a:rPr kumimoji="0" lang="en-US" altLang="en-US" sz="1000"/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en-US" sz="1000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/>
              <a:t>Why us?</a:t>
            </a:r>
          </a:p>
        </p:txBody>
      </p:sp>
      <p:sp>
        <p:nvSpPr>
          <p:cNvPr id="3" name="AutoShape 2" descr="Kuvahaun tulos haulle boot camp"/>
          <p:cNvSpPr>
            <a:spLocks noChangeAspect="1" noChangeArrowheads="1"/>
          </p:cNvSpPr>
          <p:nvPr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4" descr="Kuvahaun tulos haulle boot camp"/>
          <p:cNvSpPr>
            <a:spLocks noChangeAspect="1" noChangeArrowheads="1"/>
          </p:cNvSpPr>
          <p:nvPr/>
        </p:nvSpPr>
        <p:spPr bwMode="auto">
          <a:xfrm>
            <a:off x="231011" y="595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69887" y="1203598"/>
            <a:ext cx="4058097" cy="3139232"/>
          </a:xfrm>
          <a:prstGeom prst="rect">
            <a:avLst/>
          </a:prstGeom>
          <a:solidFill>
            <a:srgbClr val="C61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800" dirty="0"/>
              <a:t>Shared concerns and tested eagerness to make TF digital by renewing the business processes with standard semantics and new technology</a:t>
            </a:r>
          </a:p>
          <a:p>
            <a:pPr lvl="1"/>
            <a:r>
              <a:rPr lang="en-GB" sz="1800" dirty="0"/>
              <a:t>Common and open forum for all TF stakeholder groups based on voluntary contribution of expertise</a:t>
            </a:r>
          </a:p>
          <a:p>
            <a:pPr lvl="1"/>
            <a:r>
              <a:rPr lang="en-GB" sz="1800" dirty="0"/>
              <a:t>Started from Finland but rapidly growing to become global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896" y="1203599"/>
            <a:ext cx="3855319" cy="3139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53"/>
            <a:ext cx="1043608" cy="8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latshållare för bildnummer 5"/>
          <p:cNvSpPr txBox="1">
            <a:spLocks noGrp="1"/>
          </p:cNvSpPr>
          <p:nvPr/>
        </p:nvSpPr>
        <p:spPr bwMode="auto">
          <a:xfrm>
            <a:off x="8532297" y="4839596"/>
            <a:ext cx="360315" cy="1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39788" eaLnBrk="0" hangingPunct="0">
              <a:buClr>
                <a:schemeClr val="tx1"/>
              </a:buClr>
              <a:buFont typeface="Wingdings" pitchFamily="2" charset="2"/>
              <a:defRPr kumimoj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9788" eaLnBrk="0" hangingPunct="0"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839704">
              <a:spcBef>
                <a:spcPct val="0"/>
              </a:spcBef>
              <a:buClrTx/>
            </a:pPr>
            <a:fld id="{C99E0E4A-C08C-40A2-B294-A73E2E4A682D}" type="slidenum">
              <a:rPr kumimoji="0" lang="en-US" altLang="en-US" sz="1000">
                <a:solidFill>
                  <a:prstClr val="black"/>
                </a:solidFill>
              </a:rPr>
              <a:pPr algn="r" defTabSz="839704">
                <a:spcBef>
                  <a:spcPct val="0"/>
                </a:spcBef>
                <a:buClrTx/>
              </a:pPr>
              <a:t>5</a:t>
            </a:fld>
            <a:endParaRPr kumimoji="0" lang="en-US" altLang="en-US" sz="1000" dirty="0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/>
              <a:t>Standardised Trust Community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8013" y="1131778"/>
            <a:ext cx="3148013" cy="3686047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Common White Paper - </a:t>
            </a:r>
            <a:r>
              <a:rPr lang="en-GB" dirty="0">
                <a:hlinkClick r:id="rId3"/>
              </a:rPr>
              <a:t>Standardised Trust</a:t>
            </a:r>
            <a:r>
              <a:rPr lang="en-GB" dirty="0"/>
              <a:t> - and a </a:t>
            </a:r>
            <a:r>
              <a:rPr lang="en-GB" dirty="0">
                <a:hlinkClick r:id="rId4"/>
              </a:rPr>
              <a:t>LinkedIn community</a:t>
            </a:r>
            <a:r>
              <a:rPr lang="en-GB" dirty="0"/>
              <a:t> (now 278 members)</a:t>
            </a:r>
          </a:p>
          <a:p>
            <a:r>
              <a:rPr lang="en-GB" dirty="0"/>
              <a:t>Standardised Trust Events started  in October 2017</a:t>
            </a:r>
          </a:p>
          <a:p>
            <a:r>
              <a:rPr lang="en-GB" dirty="0"/>
              <a:t>Four Working Groups started in June 2018 with 30 active members participating</a:t>
            </a:r>
          </a:p>
          <a:p>
            <a:r>
              <a:rPr lang="en-GB" dirty="0"/>
              <a:t>Targeting to global expansion outside Europe </a:t>
            </a:r>
          </a:p>
          <a:p>
            <a:r>
              <a:rPr lang="en-GB" dirty="0"/>
              <a:t>Community-wide quarterly meetings started in October 2018</a:t>
            </a:r>
          </a:p>
          <a:p>
            <a:r>
              <a:rPr lang="en-GB" dirty="0"/>
              <a:t>Creation of common semantic model started with Bank Guarantees</a:t>
            </a:r>
          </a:p>
          <a:p>
            <a:r>
              <a:rPr lang="en-GB" dirty="0">
                <a:hlinkClick r:id="rId5"/>
              </a:rPr>
              <a:t>www.standardisedtrust.com</a:t>
            </a:r>
            <a:r>
              <a:rPr lang="en-GB" dirty="0"/>
              <a:t> </a:t>
            </a:r>
          </a:p>
        </p:txBody>
      </p:sp>
      <p:sp>
        <p:nvSpPr>
          <p:cNvPr id="3" name="AutoShape 2" descr="Kuvahaun tulos haulle boot camp"/>
          <p:cNvSpPr>
            <a:spLocks noChangeAspect="1" noChangeArrowheads="1"/>
          </p:cNvSpPr>
          <p:nvPr/>
        </p:nvSpPr>
        <p:spPr bwMode="auto">
          <a:xfrm>
            <a:off x="117276" y="-107998"/>
            <a:ext cx="228600" cy="2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Kuvahaun tulos haulle boot camp"/>
          <p:cNvSpPr>
            <a:spLocks noChangeAspect="1" noChangeArrowheads="1"/>
          </p:cNvSpPr>
          <p:nvPr/>
        </p:nvSpPr>
        <p:spPr bwMode="auto">
          <a:xfrm>
            <a:off x="231576" y="6289"/>
            <a:ext cx="228600" cy="2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fi-FI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52" y="1131778"/>
            <a:ext cx="1889167" cy="2518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33" y="6288"/>
            <a:ext cx="1043472" cy="859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84" y="1131778"/>
            <a:ext cx="3777842" cy="2518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4941F-B9A4-43DC-AED4-EABDADB9D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4484" y="3689749"/>
            <a:ext cx="5584905" cy="11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latshållare för bildnummer 5"/>
          <p:cNvSpPr txBox="1">
            <a:spLocks noGrp="1"/>
          </p:cNvSpPr>
          <p:nvPr/>
        </p:nvSpPr>
        <p:spPr bwMode="auto">
          <a:xfrm>
            <a:off x="8532813" y="4839891"/>
            <a:ext cx="3603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39788" eaLnBrk="0" hangingPunct="0">
              <a:buClr>
                <a:schemeClr val="tx1"/>
              </a:buClr>
              <a:buFont typeface="Wingdings" pitchFamily="2" charset="2"/>
              <a:defRPr kumimoj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9788" eaLnBrk="0" hangingPunct="0"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"/>
              <a:defRPr kumimoj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9788" eaLnBrk="0" hangingPunct="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99E0E4A-C08C-40A2-B294-A73E2E4A682D}" type="slidenum">
              <a:rPr kumimoji="0" lang="en-US" altLang="en-US" sz="1000"/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kumimoji="0" lang="en-US" altLang="en-US" sz="1000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/>
              <a:t>Working Groups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7453" y="1131590"/>
            <a:ext cx="8326995" cy="3686670"/>
          </a:xfrm>
          <a:solidFill>
            <a:schemeClr val="accent3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/>
              <a:t>WG #1, End-to-End processes</a:t>
            </a:r>
          </a:p>
          <a:p>
            <a:pPr lvl="1"/>
            <a:r>
              <a:rPr lang="en-GB" dirty="0"/>
              <a:t>Review existing TF instruments and classify them per existing usability &amp; defects and renewal capacity with the new tech	</a:t>
            </a:r>
          </a:p>
          <a:p>
            <a:r>
              <a:rPr lang="en-GB" dirty="0"/>
              <a:t>WG #2, Standards &amp; Semantics</a:t>
            </a:r>
          </a:p>
          <a:p>
            <a:pPr lvl="1"/>
            <a:r>
              <a:rPr lang="en-GB" dirty="0"/>
              <a:t>Semantics and common language for TF business and emerging tech needs </a:t>
            </a:r>
          </a:p>
          <a:p>
            <a:r>
              <a:rPr lang="en-GB" dirty="0"/>
              <a:t>WG #3, Technology</a:t>
            </a:r>
          </a:p>
          <a:p>
            <a:pPr lvl="1"/>
            <a:r>
              <a:rPr lang="en-GB" dirty="0"/>
              <a:t>Available and TF supporting new tech with becoming digital, not only digitalisation approach</a:t>
            </a:r>
          </a:p>
          <a:p>
            <a:r>
              <a:rPr lang="en-GB" dirty="0"/>
              <a:t>WG #4, Liaisons</a:t>
            </a:r>
          </a:p>
          <a:p>
            <a:pPr lvl="1"/>
            <a:r>
              <a:rPr lang="en-GB" dirty="0"/>
              <a:t>Engagement with the other existing TF digitalisation fora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AutoShape 2" descr="Kuvahaun tulos haulle boot camp"/>
          <p:cNvSpPr>
            <a:spLocks noChangeAspect="1" noChangeArrowheads="1"/>
          </p:cNvSpPr>
          <p:nvPr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4" descr="Kuvahaun tulos haulle boot camp"/>
          <p:cNvSpPr>
            <a:spLocks noChangeAspect="1" noChangeArrowheads="1"/>
          </p:cNvSpPr>
          <p:nvPr/>
        </p:nvSpPr>
        <p:spPr bwMode="auto">
          <a:xfrm>
            <a:off x="231011" y="595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53"/>
            <a:ext cx="1043608" cy="8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78E1-854F-4AEA-9FC6-63472DDD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actual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: </a:t>
            </a:r>
            <a:r>
              <a:rPr lang="fi-FI" dirty="0" err="1"/>
              <a:t>Guarantee</a:t>
            </a:r>
            <a:endParaRPr lang="fi-FI" dirty="0"/>
          </a:p>
        </p:txBody>
      </p:sp>
      <p:pic>
        <p:nvPicPr>
          <p:cNvPr id="1026" name="Picture 2" descr="Kuvahaun tulos haulle guarantee">
            <a:extLst>
              <a:ext uri="{FF2B5EF4-FFF2-40B4-BE49-F238E27FC236}">
                <a16:creationId xmlns:a16="http://schemas.microsoft.com/office/drawing/2014/main" id="{F5C216AF-EA03-443F-84E6-8C2B3B63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48" y="1781925"/>
            <a:ext cx="2839507" cy="25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0DC8401-89CE-4D27-90C9-434B04021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013" y="1131778"/>
            <a:ext cx="3717923" cy="380574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Agreed as the first </a:t>
            </a:r>
            <a:r>
              <a:rPr lang="en-GB" dirty="0" err="1"/>
              <a:t>prio</a:t>
            </a:r>
            <a:r>
              <a:rPr lang="en-GB" dirty="0"/>
              <a:t> by the WG1</a:t>
            </a:r>
          </a:p>
          <a:p>
            <a:r>
              <a:rPr lang="en-GB" dirty="0"/>
              <a:t>Other WGs now supporting the task per expertise area</a:t>
            </a:r>
          </a:p>
          <a:p>
            <a:r>
              <a:rPr lang="en-GB" dirty="0"/>
              <a:t>Aim to start defining a new, streamlined process</a:t>
            </a:r>
          </a:p>
          <a:p>
            <a:r>
              <a:rPr lang="en-GB" dirty="0"/>
              <a:t>With simplified data and business model structure</a:t>
            </a:r>
          </a:p>
          <a:p>
            <a:r>
              <a:rPr lang="en-GB" dirty="0"/>
              <a:t>Existing standard and technology initiatives mapped and then worked through by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712751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20979\AppData\Local\Temp\Templafy\PowerPointVsto\Assets\636177747445272456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(16:9)</PresentationFormat>
  <Paragraphs>59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1_Office Theme</vt:lpstr>
      <vt:lpstr>Standardised Trust</vt:lpstr>
      <vt:lpstr>Vision &amp; Mission</vt:lpstr>
      <vt:lpstr>Who are we?</vt:lpstr>
      <vt:lpstr>Why us?</vt:lpstr>
      <vt:lpstr>Standardised Trust Community</vt:lpstr>
      <vt:lpstr>Working Groups</vt:lpstr>
      <vt:lpstr>First actual task: Guarantee</vt:lpstr>
    </vt:vector>
  </TitlesOfParts>
  <Company>Skandinaviska Enskilda Banken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Standardised Trust</dc:title>
  <dc:creator>Rantanen, Harri</dc:creator>
  <cp:lastModifiedBy>Rantanen, Harri</cp:lastModifiedBy>
  <cp:revision>34</cp:revision>
  <dcterms:created xsi:type="dcterms:W3CDTF">2018-03-06T12:47:51Z</dcterms:created>
  <dcterms:modified xsi:type="dcterms:W3CDTF">2019-05-26T12:58:34Z</dcterms:modified>
</cp:coreProperties>
</file>